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9"/>
  </p:notesMasterIdLst>
  <p:sldIdLst>
    <p:sldId id="256" r:id="rId2"/>
    <p:sldId id="258" r:id="rId3"/>
    <p:sldId id="287" r:id="rId4"/>
    <p:sldId id="288" r:id="rId5"/>
    <p:sldId id="295" r:id="rId6"/>
    <p:sldId id="298" r:id="rId7"/>
    <p:sldId id="299" r:id="rId8"/>
    <p:sldId id="301" r:id="rId9"/>
    <p:sldId id="289" r:id="rId10"/>
    <p:sldId id="297" r:id="rId11"/>
    <p:sldId id="300" r:id="rId12"/>
    <p:sldId id="290" r:id="rId13"/>
    <p:sldId id="292" r:id="rId14"/>
    <p:sldId id="293" r:id="rId15"/>
    <p:sldId id="291" r:id="rId16"/>
    <p:sldId id="294" r:id="rId17"/>
    <p:sldId id="284" r:id="rId18"/>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81022" autoAdjust="0"/>
  </p:normalViewPr>
  <p:slideViewPr>
    <p:cSldViewPr snapToGrid="0">
      <p:cViewPr varScale="1">
        <p:scale>
          <a:sx n="59" d="100"/>
          <a:sy n="59" d="100"/>
        </p:scale>
        <p:origin x="117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267822F-5FD1-4830-BEA6-BF99885F8A6C}" type="datetimeFigureOut">
              <a:rPr lang="nl-NL" smtClean="0"/>
              <a:t>23-2-2018</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B363794-AA5B-44D8-AC24-120F3808864B}" type="slidenum">
              <a:rPr lang="nl-NL" smtClean="0"/>
              <a:t>‹nr.›</a:t>
            </a:fld>
            <a:endParaRPr lang="nl-NL"/>
          </a:p>
        </p:txBody>
      </p:sp>
    </p:spTree>
    <p:extLst>
      <p:ext uri="{BB962C8B-B14F-4D97-AF65-F5344CB8AC3E}">
        <p14:creationId xmlns:p14="http://schemas.microsoft.com/office/powerpoint/2010/main" val="203026046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smtClean="0">
                <a:effectLst/>
              </a:rPr>
              <a:t>Uit onderzoek blijkt dat de beste klanten ’t meest klagen en tweemaal zo kritisch zijn op de afhandeling. Slecht klachtenmanagement vergroot dus niet alleen het risico op klantenverlies met maar liefst zo’n 400%, maar jaagt vooral ook uw beste, meest renderende klanten weg.</a:t>
            </a:r>
            <a:endParaRPr lang="nl-NL" dirty="0"/>
          </a:p>
        </p:txBody>
      </p:sp>
      <p:sp>
        <p:nvSpPr>
          <p:cNvPr id="4" name="Tijdelijke aanduiding voor dianummer 3"/>
          <p:cNvSpPr>
            <a:spLocks noGrp="1"/>
          </p:cNvSpPr>
          <p:nvPr>
            <p:ph type="sldNum" sz="quarter" idx="10"/>
          </p:nvPr>
        </p:nvSpPr>
        <p:spPr/>
        <p:txBody>
          <a:bodyPr/>
          <a:lstStyle/>
          <a:p>
            <a:fld id="{4B363794-AA5B-44D8-AC24-120F3808864B}" type="slidenum">
              <a:rPr lang="nl-NL" smtClean="0"/>
              <a:t>5</a:t>
            </a:fld>
            <a:endParaRPr lang="nl-NL"/>
          </a:p>
        </p:txBody>
      </p:sp>
    </p:spTree>
    <p:extLst>
      <p:ext uri="{BB962C8B-B14F-4D97-AF65-F5344CB8AC3E}">
        <p14:creationId xmlns:p14="http://schemas.microsoft.com/office/powerpoint/2010/main" val="250436187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smtClean="0"/>
              <a:t>http://www.inez-tc.nl/wiki/klantgericht-telefoneren/klachten-behandelen</a:t>
            </a:r>
          </a:p>
          <a:p>
            <a:endParaRPr lang="nl-NL" dirty="0"/>
          </a:p>
        </p:txBody>
      </p:sp>
      <p:sp>
        <p:nvSpPr>
          <p:cNvPr id="4" name="Tijdelijke aanduiding voor dianummer 3"/>
          <p:cNvSpPr>
            <a:spLocks noGrp="1"/>
          </p:cNvSpPr>
          <p:nvPr>
            <p:ph type="sldNum" sz="quarter" idx="10"/>
          </p:nvPr>
        </p:nvSpPr>
        <p:spPr/>
        <p:txBody>
          <a:bodyPr/>
          <a:lstStyle/>
          <a:p>
            <a:fld id="{4B363794-AA5B-44D8-AC24-120F3808864B}" type="slidenum">
              <a:rPr lang="nl-NL" smtClean="0"/>
              <a:t>14</a:t>
            </a:fld>
            <a:endParaRPr lang="nl-NL"/>
          </a:p>
        </p:txBody>
      </p:sp>
    </p:spTree>
    <p:extLst>
      <p:ext uri="{BB962C8B-B14F-4D97-AF65-F5344CB8AC3E}">
        <p14:creationId xmlns:p14="http://schemas.microsoft.com/office/powerpoint/2010/main" val="64772654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smtClean="0">
                <a:effectLst/>
              </a:rPr>
              <a:t>Wanneer er meer klachten worden geregistreerd, betekent dat zeer waarschijnlijk dat een organisatie beter wordt in het herkennen van klachten. En dus niet dat er meer klanten klagen.</a:t>
            </a:r>
            <a:endParaRPr lang="nl-NL" dirty="0"/>
          </a:p>
        </p:txBody>
      </p:sp>
      <p:sp>
        <p:nvSpPr>
          <p:cNvPr id="4" name="Tijdelijke aanduiding voor dianummer 3"/>
          <p:cNvSpPr>
            <a:spLocks noGrp="1"/>
          </p:cNvSpPr>
          <p:nvPr>
            <p:ph type="sldNum" sz="quarter" idx="10"/>
          </p:nvPr>
        </p:nvSpPr>
        <p:spPr/>
        <p:txBody>
          <a:bodyPr/>
          <a:lstStyle/>
          <a:p>
            <a:fld id="{4B363794-AA5B-44D8-AC24-120F3808864B}" type="slidenum">
              <a:rPr lang="nl-NL" smtClean="0"/>
              <a:t>16</a:t>
            </a:fld>
            <a:endParaRPr lang="nl-NL"/>
          </a:p>
        </p:txBody>
      </p:sp>
    </p:spTree>
    <p:extLst>
      <p:ext uri="{BB962C8B-B14F-4D97-AF65-F5344CB8AC3E}">
        <p14:creationId xmlns:p14="http://schemas.microsoft.com/office/powerpoint/2010/main" val="4518483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1524000" y="1122363"/>
            <a:ext cx="9144000" cy="2387600"/>
          </a:xfrm>
        </p:spPr>
        <p:txBody>
          <a:bodyPr anchor="b"/>
          <a:lstStyle>
            <a:lvl1pPr algn="ctr">
              <a:defRPr sz="6000"/>
            </a:lvl1pPr>
          </a:lstStyle>
          <a:p>
            <a:r>
              <a:rPr lang="nl-NL" smtClean="0"/>
              <a:t>Klik om de stijl te bewerken</a:t>
            </a:r>
            <a:endParaRPr lang="nl-NL"/>
          </a:p>
        </p:txBody>
      </p:sp>
      <p:sp>
        <p:nvSpPr>
          <p:cNvPr id="3" name="Ondertitel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smtClean="0"/>
              <a:t>Klik om de ondertitelstijl van het model te bewerken</a:t>
            </a:r>
            <a:endParaRPr lang="nl-NL"/>
          </a:p>
        </p:txBody>
      </p:sp>
      <p:sp>
        <p:nvSpPr>
          <p:cNvPr id="4" name="Tijdelijke aanduiding voor datum 3"/>
          <p:cNvSpPr>
            <a:spLocks noGrp="1"/>
          </p:cNvSpPr>
          <p:nvPr>
            <p:ph type="dt" sz="half" idx="10"/>
          </p:nvPr>
        </p:nvSpPr>
        <p:spPr/>
        <p:txBody>
          <a:bodyPr/>
          <a:lstStyle/>
          <a:p>
            <a:fld id="{CF752F0E-3CAD-4F41-8DFB-E32315D19555}" type="datetimeFigureOut">
              <a:rPr lang="nl-NL" smtClean="0"/>
              <a:t>23-2-2018</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E95F2066-9DF4-4C32-B022-9B8DE2F1B233}" type="slidenum">
              <a:rPr lang="nl-NL" smtClean="0"/>
              <a:t>‹nr.›</a:t>
            </a:fld>
            <a:endParaRPr lang="nl-NL"/>
          </a:p>
        </p:txBody>
      </p:sp>
    </p:spTree>
    <p:extLst>
      <p:ext uri="{BB962C8B-B14F-4D97-AF65-F5344CB8AC3E}">
        <p14:creationId xmlns:p14="http://schemas.microsoft.com/office/powerpoint/2010/main" val="3663122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verticale tekst 2"/>
          <p:cNvSpPr>
            <a:spLocks noGrp="1"/>
          </p:cNvSpPr>
          <p:nvPr>
            <p:ph type="body" orient="vert" idx="1"/>
          </p:nvPr>
        </p:nvSpPr>
        <p:spPr/>
        <p:txBody>
          <a:bodyPr vert="eaVert"/>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CF752F0E-3CAD-4F41-8DFB-E32315D19555}" type="datetimeFigureOut">
              <a:rPr lang="nl-NL" smtClean="0"/>
              <a:t>23-2-2018</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E95F2066-9DF4-4C32-B022-9B8DE2F1B233}" type="slidenum">
              <a:rPr lang="nl-NL" smtClean="0"/>
              <a:t>‹nr.›</a:t>
            </a:fld>
            <a:endParaRPr lang="nl-NL"/>
          </a:p>
        </p:txBody>
      </p:sp>
    </p:spTree>
    <p:extLst>
      <p:ext uri="{BB962C8B-B14F-4D97-AF65-F5344CB8AC3E}">
        <p14:creationId xmlns:p14="http://schemas.microsoft.com/office/powerpoint/2010/main" val="24431438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8724900" y="365125"/>
            <a:ext cx="2628900" cy="5811838"/>
          </a:xfrm>
        </p:spPr>
        <p:txBody>
          <a:bodyPr vert="eaVert"/>
          <a:lstStyle/>
          <a:p>
            <a:r>
              <a:rPr lang="nl-NL" smtClean="0"/>
              <a:t>Klik om de stijl te bewerken</a:t>
            </a:r>
            <a:endParaRPr lang="nl-NL"/>
          </a:p>
        </p:txBody>
      </p:sp>
      <p:sp>
        <p:nvSpPr>
          <p:cNvPr id="3" name="Tijdelijke aanduiding voor verticale tekst 2"/>
          <p:cNvSpPr>
            <a:spLocks noGrp="1"/>
          </p:cNvSpPr>
          <p:nvPr>
            <p:ph type="body" orient="vert" idx="1"/>
          </p:nvPr>
        </p:nvSpPr>
        <p:spPr>
          <a:xfrm>
            <a:off x="838200" y="365125"/>
            <a:ext cx="7734300" cy="5811838"/>
          </a:xfrm>
        </p:spPr>
        <p:txBody>
          <a:bodyPr vert="eaVert"/>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CF752F0E-3CAD-4F41-8DFB-E32315D19555}" type="datetimeFigureOut">
              <a:rPr lang="nl-NL" smtClean="0"/>
              <a:t>23-2-2018</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E95F2066-9DF4-4C32-B022-9B8DE2F1B233}" type="slidenum">
              <a:rPr lang="nl-NL" smtClean="0"/>
              <a:t>‹nr.›</a:t>
            </a:fld>
            <a:endParaRPr lang="nl-NL"/>
          </a:p>
        </p:txBody>
      </p:sp>
    </p:spTree>
    <p:extLst>
      <p:ext uri="{BB962C8B-B14F-4D97-AF65-F5344CB8AC3E}">
        <p14:creationId xmlns:p14="http://schemas.microsoft.com/office/powerpoint/2010/main" val="28839374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idx="1"/>
          </p:nvPr>
        </p:nvSpPr>
        <p:spPr/>
        <p:txBody>
          <a:body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CF752F0E-3CAD-4F41-8DFB-E32315D19555}" type="datetimeFigureOut">
              <a:rPr lang="nl-NL" smtClean="0"/>
              <a:t>23-2-2018</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E95F2066-9DF4-4C32-B022-9B8DE2F1B233}" type="slidenum">
              <a:rPr lang="nl-NL" smtClean="0"/>
              <a:t>‹nr.›</a:t>
            </a:fld>
            <a:endParaRPr lang="nl-NL"/>
          </a:p>
        </p:txBody>
      </p:sp>
    </p:spTree>
    <p:extLst>
      <p:ext uri="{BB962C8B-B14F-4D97-AF65-F5344CB8AC3E}">
        <p14:creationId xmlns:p14="http://schemas.microsoft.com/office/powerpoint/2010/main" val="33382359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831850" y="1709738"/>
            <a:ext cx="10515600" cy="2852737"/>
          </a:xfrm>
        </p:spPr>
        <p:txBody>
          <a:bodyPr anchor="b"/>
          <a:lstStyle>
            <a:lvl1pPr>
              <a:defRPr sz="6000"/>
            </a:lvl1pPr>
          </a:lstStyle>
          <a:p>
            <a:r>
              <a:rPr lang="nl-NL" smtClean="0"/>
              <a:t>Klik om de stijl te bewerken</a:t>
            </a:r>
            <a:endParaRPr lang="nl-NL"/>
          </a:p>
        </p:txBody>
      </p:sp>
      <p:sp>
        <p:nvSpPr>
          <p:cNvPr id="3" name="Tijdelijke aanduiding voor teks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smtClean="0"/>
              <a:t>Tekststijl van het model bewerken</a:t>
            </a:r>
          </a:p>
        </p:txBody>
      </p:sp>
      <p:sp>
        <p:nvSpPr>
          <p:cNvPr id="4" name="Tijdelijke aanduiding voor datum 3"/>
          <p:cNvSpPr>
            <a:spLocks noGrp="1"/>
          </p:cNvSpPr>
          <p:nvPr>
            <p:ph type="dt" sz="half" idx="10"/>
          </p:nvPr>
        </p:nvSpPr>
        <p:spPr/>
        <p:txBody>
          <a:bodyPr/>
          <a:lstStyle/>
          <a:p>
            <a:fld id="{CF752F0E-3CAD-4F41-8DFB-E32315D19555}" type="datetimeFigureOut">
              <a:rPr lang="nl-NL" smtClean="0"/>
              <a:t>23-2-2018</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E95F2066-9DF4-4C32-B022-9B8DE2F1B233}" type="slidenum">
              <a:rPr lang="nl-NL" smtClean="0"/>
              <a:t>‹nr.›</a:t>
            </a:fld>
            <a:endParaRPr lang="nl-NL"/>
          </a:p>
        </p:txBody>
      </p:sp>
    </p:spTree>
    <p:extLst>
      <p:ext uri="{BB962C8B-B14F-4D97-AF65-F5344CB8AC3E}">
        <p14:creationId xmlns:p14="http://schemas.microsoft.com/office/powerpoint/2010/main" val="1959920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sz="half" idx="1"/>
          </p:nvPr>
        </p:nvSpPr>
        <p:spPr>
          <a:xfrm>
            <a:off x="838200" y="1825625"/>
            <a:ext cx="5181600" cy="4351338"/>
          </a:xfrm>
        </p:spPr>
        <p:txBody>
          <a:body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inhoud 3"/>
          <p:cNvSpPr>
            <a:spLocks noGrp="1"/>
          </p:cNvSpPr>
          <p:nvPr>
            <p:ph sz="half" idx="2"/>
          </p:nvPr>
        </p:nvSpPr>
        <p:spPr>
          <a:xfrm>
            <a:off x="6172200" y="1825625"/>
            <a:ext cx="5181600" cy="4351338"/>
          </a:xfrm>
        </p:spPr>
        <p:txBody>
          <a:body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datum 4"/>
          <p:cNvSpPr>
            <a:spLocks noGrp="1"/>
          </p:cNvSpPr>
          <p:nvPr>
            <p:ph type="dt" sz="half" idx="10"/>
          </p:nvPr>
        </p:nvSpPr>
        <p:spPr/>
        <p:txBody>
          <a:bodyPr/>
          <a:lstStyle/>
          <a:p>
            <a:fld id="{CF752F0E-3CAD-4F41-8DFB-E32315D19555}" type="datetimeFigureOut">
              <a:rPr lang="nl-NL" smtClean="0"/>
              <a:t>23-2-2018</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E95F2066-9DF4-4C32-B022-9B8DE2F1B233}" type="slidenum">
              <a:rPr lang="nl-NL" smtClean="0"/>
              <a:t>‹nr.›</a:t>
            </a:fld>
            <a:endParaRPr lang="nl-NL"/>
          </a:p>
        </p:txBody>
      </p:sp>
    </p:spTree>
    <p:extLst>
      <p:ext uri="{BB962C8B-B14F-4D97-AF65-F5344CB8AC3E}">
        <p14:creationId xmlns:p14="http://schemas.microsoft.com/office/powerpoint/2010/main" val="41796478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a:xfrm>
            <a:off x="839788" y="365125"/>
            <a:ext cx="10515600" cy="1325563"/>
          </a:xfrm>
        </p:spPr>
        <p:txBody>
          <a:bodyPr/>
          <a:lstStyle/>
          <a:p>
            <a:r>
              <a:rPr lang="nl-NL" smtClean="0"/>
              <a:t>Klik om de stijl te bewerken</a:t>
            </a:r>
            <a:endParaRPr lang="nl-NL"/>
          </a:p>
        </p:txBody>
      </p:sp>
      <p:sp>
        <p:nvSpPr>
          <p:cNvPr id="3" name="Tijdelijke aanduiding voor teks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Tekststijl van het model bewerken</a:t>
            </a:r>
          </a:p>
        </p:txBody>
      </p:sp>
      <p:sp>
        <p:nvSpPr>
          <p:cNvPr id="4" name="Tijdelijke aanduiding voor inhoud 3"/>
          <p:cNvSpPr>
            <a:spLocks noGrp="1"/>
          </p:cNvSpPr>
          <p:nvPr>
            <p:ph sz="half" idx="2"/>
          </p:nvPr>
        </p:nvSpPr>
        <p:spPr>
          <a:xfrm>
            <a:off x="839788" y="2505075"/>
            <a:ext cx="5157787" cy="3684588"/>
          </a:xfrm>
        </p:spPr>
        <p:txBody>
          <a:body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teks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Tekststijl van het model bewerken</a:t>
            </a:r>
          </a:p>
        </p:txBody>
      </p:sp>
      <p:sp>
        <p:nvSpPr>
          <p:cNvPr id="6" name="Tijdelijke aanduiding voor inhoud 5"/>
          <p:cNvSpPr>
            <a:spLocks noGrp="1"/>
          </p:cNvSpPr>
          <p:nvPr>
            <p:ph sz="quarter" idx="4"/>
          </p:nvPr>
        </p:nvSpPr>
        <p:spPr>
          <a:xfrm>
            <a:off x="6172200" y="2505075"/>
            <a:ext cx="5183188" cy="3684588"/>
          </a:xfrm>
        </p:spPr>
        <p:txBody>
          <a:body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7" name="Tijdelijke aanduiding voor datum 6"/>
          <p:cNvSpPr>
            <a:spLocks noGrp="1"/>
          </p:cNvSpPr>
          <p:nvPr>
            <p:ph type="dt" sz="half" idx="10"/>
          </p:nvPr>
        </p:nvSpPr>
        <p:spPr/>
        <p:txBody>
          <a:bodyPr/>
          <a:lstStyle/>
          <a:p>
            <a:fld id="{CF752F0E-3CAD-4F41-8DFB-E32315D19555}" type="datetimeFigureOut">
              <a:rPr lang="nl-NL" smtClean="0"/>
              <a:t>23-2-2018</a:t>
            </a:fld>
            <a:endParaRPr lang="nl-NL"/>
          </a:p>
        </p:txBody>
      </p:sp>
      <p:sp>
        <p:nvSpPr>
          <p:cNvPr id="8" name="Tijdelijke aanduiding voor voettekst 7"/>
          <p:cNvSpPr>
            <a:spLocks noGrp="1"/>
          </p:cNvSpPr>
          <p:nvPr>
            <p:ph type="ftr" sz="quarter" idx="11"/>
          </p:nvPr>
        </p:nvSpPr>
        <p:spPr/>
        <p:txBody>
          <a:bodyPr/>
          <a:lstStyle/>
          <a:p>
            <a:endParaRPr lang="nl-NL"/>
          </a:p>
        </p:txBody>
      </p:sp>
      <p:sp>
        <p:nvSpPr>
          <p:cNvPr id="9" name="Tijdelijke aanduiding voor dianummer 8"/>
          <p:cNvSpPr>
            <a:spLocks noGrp="1"/>
          </p:cNvSpPr>
          <p:nvPr>
            <p:ph type="sldNum" sz="quarter" idx="12"/>
          </p:nvPr>
        </p:nvSpPr>
        <p:spPr/>
        <p:txBody>
          <a:bodyPr/>
          <a:lstStyle/>
          <a:p>
            <a:fld id="{E95F2066-9DF4-4C32-B022-9B8DE2F1B233}" type="slidenum">
              <a:rPr lang="nl-NL" smtClean="0"/>
              <a:t>‹nr.›</a:t>
            </a:fld>
            <a:endParaRPr lang="nl-NL"/>
          </a:p>
        </p:txBody>
      </p:sp>
    </p:spTree>
    <p:extLst>
      <p:ext uri="{BB962C8B-B14F-4D97-AF65-F5344CB8AC3E}">
        <p14:creationId xmlns:p14="http://schemas.microsoft.com/office/powerpoint/2010/main" val="9506922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datum 2"/>
          <p:cNvSpPr>
            <a:spLocks noGrp="1"/>
          </p:cNvSpPr>
          <p:nvPr>
            <p:ph type="dt" sz="half" idx="10"/>
          </p:nvPr>
        </p:nvSpPr>
        <p:spPr/>
        <p:txBody>
          <a:bodyPr/>
          <a:lstStyle/>
          <a:p>
            <a:fld id="{CF752F0E-3CAD-4F41-8DFB-E32315D19555}" type="datetimeFigureOut">
              <a:rPr lang="nl-NL" smtClean="0"/>
              <a:t>23-2-2018</a:t>
            </a:fld>
            <a:endParaRPr lang="nl-NL"/>
          </a:p>
        </p:txBody>
      </p:sp>
      <p:sp>
        <p:nvSpPr>
          <p:cNvPr id="4" name="Tijdelijke aanduiding voor voettekst 3"/>
          <p:cNvSpPr>
            <a:spLocks noGrp="1"/>
          </p:cNvSpPr>
          <p:nvPr>
            <p:ph type="ftr" sz="quarter" idx="11"/>
          </p:nvPr>
        </p:nvSpPr>
        <p:spPr/>
        <p:txBody>
          <a:bodyPr/>
          <a:lstStyle/>
          <a:p>
            <a:endParaRPr lang="nl-NL"/>
          </a:p>
        </p:txBody>
      </p:sp>
      <p:sp>
        <p:nvSpPr>
          <p:cNvPr id="5" name="Tijdelijke aanduiding voor dianummer 4"/>
          <p:cNvSpPr>
            <a:spLocks noGrp="1"/>
          </p:cNvSpPr>
          <p:nvPr>
            <p:ph type="sldNum" sz="quarter" idx="12"/>
          </p:nvPr>
        </p:nvSpPr>
        <p:spPr/>
        <p:txBody>
          <a:bodyPr/>
          <a:lstStyle/>
          <a:p>
            <a:fld id="{E95F2066-9DF4-4C32-B022-9B8DE2F1B233}" type="slidenum">
              <a:rPr lang="nl-NL" smtClean="0"/>
              <a:t>‹nr.›</a:t>
            </a:fld>
            <a:endParaRPr lang="nl-NL"/>
          </a:p>
        </p:txBody>
      </p:sp>
    </p:spTree>
    <p:extLst>
      <p:ext uri="{BB962C8B-B14F-4D97-AF65-F5344CB8AC3E}">
        <p14:creationId xmlns:p14="http://schemas.microsoft.com/office/powerpoint/2010/main" val="583663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p:txBody>
          <a:bodyPr/>
          <a:lstStyle/>
          <a:p>
            <a:fld id="{CF752F0E-3CAD-4F41-8DFB-E32315D19555}" type="datetimeFigureOut">
              <a:rPr lang="nl-NL" smtClean="0"/>
              <a:t>23-2-2018</a:t>
            </a:fld>
            <a:endParaRPr lang="nl-NL"/>
          </a:p>
        </p:txBody>
      </p:sp>
      <p:sp>
        <p:nvSpPr>
          <p:cNvPr id="3" name="Tijdelijke aanduiding voor voettekst 2"/>
          <p:cNvSpPr>
            <a:spLocks noGrp="1"/>
          </p:cNvSpPr>
          <p:nvPr>
            <p:ph type="ftr" sz="quarter" idx="11"/>
          </p:nvPr>
        </p:nvSpPr>
        <p:spPr/>
        <p:txBody>
          <a:bodyPr/>
          <a:lstStyle/>
          <a:p>
            <a:endParaRPr lang="nl-NL"/>
          </a:p>
        </p:txBody>
      </p:sp>
      <p:sp>
        <p:nvSpPr>
          <p:cNvPr id="4" name="Tijdelijke aanduiding voor dianummer 3"/>
          <p:cNvSpPr>
            <a:spLocks noGrp="1"/>
          </p:cNvSpPr>
          <p:nvPr>
            <p:ph type="sldNum" sz="quarter" idx="12"/>
          </p:nvPr>
        </p:nvSpPr>
        <p:spPr/>
        <p:txBody>
          <a:bodyPr/>
          <a:lstStyle/>
          <a:p>
            <a:fld id="{E95F2066-9DF4-4C32-B022-9B8DE2F1B233}" type="slidenum">
              <a:rPr lang="nl-NL" smtClean="0"/>
              <a:t>‹nr.›</a:t>
            </a:fld>
            <a:endParaRPr lang="nl-NL"/>
          </a:p>
        </p:txBody>
      </p:sp>
    </p:spTree>
    <p:extLst>
      <p:ext uri="{BB962C8B-B14F-4D97-AF65-F5344CB8AC3E}">
        <p14:creationId xmlns:p14="http://schemas.microsoft.com/office/powerpoint/2010/main" val="26578925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nl-NL" smtClean="0"/>
              <a:t>Klik om de stijl te bewerken</a:t>
            </a:r>
            <a:endParaRPr lang="nl-NL"/>
          </a:p>
        </p:txBody>
      </p:sp>
      <p:sp>
        <p:nvSpPr>
          <p:cNvPr id="3" name="Tijdelijke aanduiding voor inhoud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teks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smtClean="0"/>
              <a:t>Tekststijl van het model bewerken</a:t>
            </a:r>
          </a:p>
        </p:txBody>
      </p:sp>
      <p:sp>
        <p:nvSpPr>
          <p:cNvPr id="5" name="Tijdelijke aanduiding voor datum 4"/>
          <p:cNvSpPr>
            <a:spLocks noGrp="1"/>
          </p:cNvSpPr>
          <p:nvPr>
            <p:ph type="dt" sz="half" idx="10"/>
          </p:nvPr>
        </p:nvSpPr>
        <p:spPr/>
        <p:txBody>
          <a:bodyPr/>
          <a:lstStyle/>
          <a:p>
            <a:fld id="{CF752F0E-3CAD-4F41-8DFB-E32315D19555}" type="datetimeFigureOut">
              <a:rPr lang="nl-NL" smtClean="0"/>
              <a:t>23-2-2018</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E95F2066-9DF4-4C32-B022-9B8DE2F1B233}" type="slidenum">
              <a:rPr lang="nl-NL" smtClean="0"/>
              <a:t>‹nr.›</a:t>
            </a:fld>
            <a:endParaRPr lang="nl-NL"/>
          </a:p>
        </p:txBody>
      </p:sp>
    </p:spTree>
    <p:extLst>
      <p:ext uri="{BB962C8B-B14F-4D97-AF65-F5344CB8AC3E}">
        <p14:creationId xmlns:p14="http://schemas.microsoft.com/office/powerpoint/2010/main" val="24939159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nl-NL" smtClean="0"/>
              <a:t>Klik om de stijl te bewerken</a:t>
            </a:r>
            <a:endParaRPr lang="nl-NL"/>
          </a:p>
        </p:txBody>
      </p:sp>
      <p:sp>
        <p:nvSpPr>
          <p:cNvPr id="3" name="Tijdelijke aanduiding voor afbeelding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smtClean="0"/>
              <a:t>Tekststijl van het model bewerken</a:t>
            </a:r>
          </a:p>
        </p:txBody>
      </p:sp>
      <p:sp>
        <p:nvSpPr>
          <p:cNvPr id="5" name="Tijdelijke aanduiding voor datum 4"/>
          <p:cNvSpPr>
            <a:spLocks noGrp="1"/>
          </p:cNvSpPr>
          <p:nvPr>
            <p:ph type="dt" sz="half" idx="10"/>
          </p:nvPr>
        </p:nvSpPr>
        <p:spPr/>
        <p:txBody>
          <a:bodyPr/>
          <a:lstStyle/>
          <a:p>
            <a:fld id="{CF752F0E-3CAD-4F41-8DFB-E32315D19555}" type="datetimeFigureOut">
              <a:rPr lang="nl-NL" smtClean="0"/>
              <a:t>23-2-2018</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E95F2066-9DF4-4C32-B022-9B8DE2F1B233}" type="slidenum">
              <a:rPr lang="nl-NL" smtClean="0"/>
              <a:t>‹nr.›</a:t>
            </a:fld>
            <a:endParaRPr lang="nl-NL"/>
          </a:p>
        </p:txBody>
      </p:sp>
    </p:spTree>
    <p:extLst>
      <p:ext uri="{BB962C8B-B14F-4D97-AF65-F5344CB8AC3E}">
        <p14:creationId xmlns:p14="http://schemas.microsoft.com/office/powerpoint/2010/main" val="3621962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nl-NL" smtClean="0"/>
              <a:t>Klik om de stijl te bewerken</a:t>
            </a:r>
            <a:endParaRPr lang="nl-NL"/>
          </a:p>
        </p:txBody>
      </p:sp>
      <p:sp>
        <p:nvSpPr>
          <p:cNvPr id="3" name="Tijdelijke aanduiding voor teks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F752F0E-3CAD-4F41-8DFB-E32315D19555}" type="datetimeFigureOut">
              <a:rPr lang="nl-NL" smtClean="0"/>
              <a:t>23-2-2018</a:t>
            </a:fld>
            <a:endParaRPr lang="nl-NL"/>
          </a:p>
        </p:txBody>
      </p:sp>
      <p:sp>
        <p:nvSpPr>
          <p:cNvPr id="5" name="Tijdelijke aanduiding voor voettekst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95F2066-9DF4-4C32-B022-9B8DE2F1B233}" type="slidenum">
              <a:rPr lang="nl-NL" smtClean="0"/>
              <a:t>‹nr.›</a:t>
            </a:fld>
            <a:endParaRPr lang="nl-NL"/>
          </a:p>
        </p:txBody>
      </p:sp>
    </p:spTree>
    <p:extLst>
      <p:ext uri="{BB962C8B-B14F-4D97-AF65-F5344CB8AC3E}">
        <p14:creationId xmlns:p14="http://schemas.microsoft.com/office/powerpoint/2010/main" val="40580934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provisioning.ontwikkelcentrum.nl/secure/objects/OC-32013-2-1d/OC-32013-2-1d.html"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el 1"/>
          <p:cNvSpPr>
            <a:spLocks noGrp="1"/>
          </p:cNvSpPr>
          <p:nvPr>
            <p:ph type="ctrTitle"/>
          </p:nvPr>
        </p:nvSpPr>
        <p:spPr>
          <a:xfrm>
            <a:off x="1399309" y="312302"/>
            <a:ext cx="9144000" cy="2387600"/>
          </a:xfrm>
        </p:spPr>
        <p:txBody>
          <a:bodyPr>
            <a:normAutofit/>
          </a:bodyPr>
          <a:lstStyle/>
          <a:p>
            <a:r>
              <a:rPr lang="nl-NL" sz="6600" b="1" dirty="0" smtClean="0">
                <a:solidFill>
                  <a:schemeClr val="tx2"/>
                </a:solidFill>
              </a:rPr>
              <a:t>Klachtengesprek</a:t>
            </a:r>
            <a:endParaRPr lang="nl-NL" sz="6600" b="1" dirty="0">
              <a:solidFill>
                <a:schemeClr val="tx2"/>
              </a:solidFill>
            </a:endParaRPr>
          </a:p>
        </p:txBody>
      </p:sp>
      <p:sp>
        <p:nvSpPr>
          <p:cNvPr id="3" name="Ondertitel 2"/>
          <p:cNvSpPr>
            <a:spLocks noGrp="1"/>
          </p:cNvSpPr>
          <p:nvPr>
            <p:ph type="subTitle" idx="1"/>
          </p:nvPr>
        </p:nvSpPr>
        <p:spPr/>
        <p:txBody>
          <a:bodyPr/>
          <a:lstStyle/>
          <a:p>
            <a:r>
              <a:rPr lang="nl-NL" dirty="0" smtClean="0"/>
              <a:t>Niveau 3</a:t>
            </a:r>
            <a:endParaRPr lang="nl-NL" dirty="0"/>
          </a:p>
        </p:txBody>
      </p:sp>
      <p:pic>
        <p:nvPicPr>
          <p:cNvPr id="5" name="Afbeelding 4"/>
          <p:cNvPicPr>
            <a:picLocks noChangeAspect="1"/>
          </p:cNvPicPr>
          <p:nvPr/>
        </p:nvPicPr>
        <p:blipFill>
          <a:blip r:embed="rId2"/>
          <a:stretch>
            <a:fillRect/>
          </a:stretch>
        </p:blipFill>
        <p:spPr>
          <a:xfrm>
            <a:off x="7948246" y="3291608"/>
            <a:ext cx="3863591" cy="3566392"/>
          </a:xfrm>
          <a:prstGeom prst="rect">
            <a:avLst/>
          </a:prstGeom>
        </p:spPr>
      </p:pic>
      <p:pic>
        <p:nvPicPr>
          <p:cNvPr id="6" name="Afbeelding 5"/>
          <p:cNvPicPr>
            <a:picLocks noChangeAspect="1"/>
          </p:cNvPicPr>
          <p:nvPr/>
        </p:nvPicPr>
        <p:blipFill>
          <a:blip r:embed="rId3"/>
          <a:stretch>
            <a:fillRect/>
          </a:stretch>
        </p:blipFill>
        <p:spPr>
          <a:xfrm>
            <a:off x="0" y="3000614"/>
            <a:ext cx="3323106" cy="3634647"/>
          </a:xfrm>
          <a:prstGeom prst="rect">
            <a:avLst/>
          </a:prstGeom>
        </p:spPr>
      </p:pic>
    </p:spTree>
    <p:extLst>
      <p:ext uri="{BB962C8B-B14F-4D97-AF65-F5344CB8AC3E}">
        <p14:creationId xmlns:p14="http://schemas.microsoft.com/office/powerpoint/2010/main" val="180098901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b="1" dirty="0" smtClean="0"/>
              <a:t>Goed omgaan met klachten </a:t>
            </a:r>
            <a:r>
              <a:rPr lang="nl-NL" b="1" dirty="0" smtClean="0">
                <a:sym typeface="Wingdings" panose="05000000000000000000" pitchFamily="2" charset="2"/>
              </a:rPr>
              <a:t></a:t>
            </a:r>
            <a:endParaRPr lang="nl-NL" b="1" dirty="0"/>
          </a:p>
        </p:txBody>
      </p:sp>
      <p:sp>
        <p:nvSpPr>
          <p:cNvPr id="3" name="Tijdelijke aanduiding voor inhoud 2"/>
          <p:cNvSpPr>
            <a:spLocks noGrp="1"/>
          </p:cNvSpPr>
          <p:nvPr>
            <p:ph idx="1"/>
          </p:nvPr>
        </p:nvSpPr>
        <p:spPr/>
        <p:txBody>
          <a:bodyPr/>
          <a:lstStyle/>
          <a:p>
            <a:pPr marL="514350" indent="-514350">
              <a:buAutoNum type="arabicPeriod"/>
            </a:pPr>
            <a:r>
              <a:rPr lang="nl-NL" dirty="0" smtClean="0"/>
              <a:t>Meer tevreden klanten als ervoor</a:t>
            </a:r>
          </a:p>
          <a:p>
            <a:pPr marL="514350" indent="-514350">
              <a:buAutoNum type="arabicPeriod"/>
            </a:pPr>
            <a:r>
              <a:rPr lang="nl-NL" dirty="0" smtClean="0"/>
              <a:t>Maatschappelijk verantwoord ondernemen</a:t>
            </a:r>
          </a:p>
          <a:p>
            <a:pPr marL="514350" indent="-514350">
              <a:buAutoNum type="arabicPeriod"/>
            </a:pPr>
            <a:r>
              <a:rPr lang="nl-NL" dirty="0" smtClean="0"/>
              <a:t>Levert informatie op voor de organisatie</a:t>
            </a:r>
          </a:p>
          <a:p>
            <a:pPr marL="514350" indent="-514350">
              <a:buAutoNum type="arabicPeriod"/>
            </a:pPr>
            <a:endParaRPr lang="nl-NL" dirty="0"/>
          </a:p>
        </p:txBody>
      </p:sp>
    </p:spTree>
    <p:extLst>
      <p:ext uri="{BB962C8B-B14F-4D97-AF65-F5344CB8AC3E}">
        <p14:creationId xmlns:p14="http://schemas.microsoft.com/office/powerpoint/2010/main" val="5417965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b="1" dirty="0" smtClean="0"/>
              <a:t>Hoe handel je bij een klacht?</a:t>
            </a:r>
            <a:endParaRPr lang="nl-NL" b="1" dirty="0"/>
          </a:p>
        </p:txBody>
      </p:sp>
      <p:sp>
        <p:nvSpPr>
          <p:cNvPr id="3" name="Tijdelijke aanduiding voor inhoud 2"/>
          <p:cNvSpPr>
            <a:spLocks noGrp="1"/>
          </p:cNvSpPr>
          <p:nvPr>
            <p:ph idx="1"/>
          </p:nvPr>
        </p:nvSpPr>
        <p:spPr/>
        <p:txBody>
          <a:bodyPr/>
          <a:lstStyle/>
          <a:p>
            <a:r>
              <a:rPr lang="nl-NL" dirty="0" smtClean="0"/>
              <a:t>Houding en gedrag van de medewerker kunnen de waardering van de klachtbehandeling maken of breken</a:t>
            </a:r>
          </a:p>
          <a:p>
            <a:endParaRPr lang="nl-NL" dirty="0"/>
          </a:p>
          <a:p>
            <a:r>
              <a:rPr lang="nl-NL" dirty="0" smtClean="0"/>
              <a:t>Waar moet je als verkoper aan houden?</a:t>
            </a:r>
            <a:endParaRPr lang="nl-NL" dirty="0"/>
          </a:p>
        </p:txBody>
      </p:sp>
      <p:pic>
        <p:nvPicPr>
          <p:cNvPr id="4" name="Afbeelding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756070" y="2422070"/>
            <a:ext cx="4435929" cy="4435929"/>
          </a:xfrm>
          <a:prstGeom prst="rect">
            <a:avLst/>
          </a:prstGeom>
        </p:spPr>
      </p:pic>
    </p:spTree>
    <p:extLst>
      <p:ext uri="{BB962C8B-B14F-4D97-AF65-F5344CB8AC3E}">
        <p14:creationId xmlns:p14="http://schemas.microsoft.com/office/powerpoint/2010/main" val="397123231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b="1" dirty="0" smtClean="0"/>
              <a:t>Klachtengesprek</a:t>
            </a:r>
            <a:endParaRPr lang="nl-NL" b="1" dirty="0"/>
          </a:p>
        </p:txBody>
      </p:sp>
      <p:sp>
        <p:nvSpPr>
          <p:cNvPr id="3" name="Tijdelijke aanduiding voor inhoud 2"/>
          <p:cNvSpPr>
            <a:spLocks noGrp="1"/>
          </p:cNvSpPr>
          <p:nvPr>
            <p:ph idx="1"/>
          </p:nvPr>
        </p:nvSpPr>
        <p:spPr/>
        <p:txBody>
          <a:bodyPr>
            <a:normAutofit lnSpcReduction="10000"/>
          </a:bodyPr>
          <a:lstStyle/>
          <a:p>
            <a:r>
              <a:rPr lang="nl-NL" dirty="0" smtClean="0"/>
              <a:t>Zoals genoemd in het filmpje zijn er 7 onderdelen</a:t>
            </a:r>
            <a:endParaRPr lang="nl-NL" dirty="0"/>
          </a:p>
          <a:p>
            <a:endParaRPr lang="nl-NL" dirty="0" smtClean="0"/>
          </a:p>
          <a:p>
            <a:pPr marL="514350" indent="-514350">
              <a:buAutoNum type="arabicPeriod"/>
            </a:pPr>
            <a:r>
              <a:rPr lang="nl-NL" dirty="0" smtClean="0"/>
              <a:t>Luisteren naar de klant</a:t>
            </a:r>
          </a:p>
          <a:p>
            <a:pPr marL="514350" indent="-514350">
              <a:buAutoNum type="arabicPeriod"/>
            </a:pPr>
            <a:r>
              <a:rPr lang="nl-NL" dirty="0" smtClean="0"/>
              <a:t>Herhalen wat de klacht is</a:t>
            </a:r>
          </a:p>
          <a:p>
            <a:pPr marL="514350" indent="-514350">
              <a:buAutoNum type="arabicPeriod"/>
            </a:pPr>
            <a:r>
              <a:rPr lang="nl-NL" dirty="0" smtClean="0"/>
              <a:t>Erkennen van de klacht</a:t>
            </a:r>
          </a:p>
          <a:p>
            <a:pPr marL="514350" indent="-514350">
              <a:buAutoNum type="arabicPeriod"/>
            </a:pPr>
            <a:r>
              <a:rPr lang="nl-NL" dirty="0" smtClean="0"/>
              <a:t>Excuses aanbieden</a:t>
            </a:r>
          </a:p>
          <a:p>
            <a:pPr marL="514350" indent="-514350">
              <a:buAutoNum type="arabicPeriod"/>
            </a:pPr>
            <a:r>
              <a:rPr lang="nl-NL" dirty="0" smtClean="0"/>
              <a:t>Uitleg geven en een oplossing aanbieden</a:t>
            </a:r>
          </a:p>
          <a:p>
            <a:pPr marL="514350" indent="-514350">
              <a:buAutoNum type="arabicPeriod"/>
            </a:pPr>
            <a:r>
              <a:rPr lang="nl-NL" dirty="0" smtClean="0"/>
              <a:t>Bedanken voor de klacht</a:t>
            </a:r>
          </a:p>
          <a:p>
            <a:pPr marL="514350" indent="-514350">
              <a:buAutoNum type="arabicPeriod"/>
            </a:pPr>
            <a:r>
              <a:rPr lang="nl-NL" dirty="0" smtClean="0"/>
              <a:t>Nazorg geven</a:t>
            </a:r>
          </a:p>
        </p:txBody>
      </p:sp>
    </p:spTree>
    <p:extLst>
      <p:ext uri="{BB962C8B-B14F-4D97-AF65-F5344CB8AC3E}">
        <p14:creationId xmlns:p14="http://schemas.microsoft.com/office/powerpoint/2010/main" val="263465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b="1" dirty="0" smtClean="0"/>
              <a:t>Oplossen van de klacht</a:t>
            </a:r>
            <a:endParaRPr lang="nl-NL" b="1" dirty="0"/>
          </a:p>
        </p:txBody>
      </p:sp>
      <p:sp>
        <p:nvSpPr>
          <p:cNvPr id="3" name="Tijdelijke aanduiding voor inhoud 2"/>
          <p:cNvSpPr>
            <a:spLocks noGrp="1"/>
          </p:cNvSpPr>
          <p:nvPr>
            <p:ph idx="1"/>
          </p:nvPr>
        </p:nvSpPr>
        <p:spPr/>
        <p:txBody>
          <a:bodyPr/>
          <a:lstStyle/>
          <a:p>
            <a:r>
              <a:rPr lang="nl-NL" dirty="0" smtClean="0"/>
              <a:t>Als klacht terecht is </a:t>
            </a:r>
            <a:r>
              <a:rPr lang="nl-NL" dirty="0" smtClean="0">
                <a:sym typeface="Wingdings" panose="05000000000000000000" pitchFamily="2" charset="2"/>
              </a:rPr>
              <a:t> oplossing bedenken</a:t>
            </a:r>
          </a:p>
          <a:p>
            <a:r>
              <a:rPr lang="nl-NL" dirty="0" smtClean="0">
                <a:sym typeface="Wingdings" panose="05000000000000000000" pitchFamily="2" charset="2"/>
              </a:rPr>
              <a:t>Klant moet tevreden weer de winkel verlaten</a:t>
            </a:r>
          </a:p>
          <a:p>
            <a:r>
              <a:rPr lang="nl-NL" dirty="0" smtClean="0">
                <a:sym typeface="Wingdings" panose="05000000000000000000" pitchFamily="2" charset="2"/>
              </a:rPr>
              <a:t>Voorkomen dat de klant weer met dezelfde klacht terugkomt</a:t>
            </a:r>
          </a:p>
          <a:p>
            <a:endParaRPr lang="nl-NL" dirty="0">
              <a:sym typeface="Wingdings" panose="05000000000000000000" pitchFamily="2" charset="2"/>
            </a:endParaRPr>
          </a:p>
          <a:p>
            <a:r>
              <a:rPr lang="nl-NL" dirty="0" smtClean="0">
                <a:sym typeface="Wingdings" panose="05000000000000000000" pitchFamily="2" charset="2"/>
              </a:rPr>
              <a:t>Voorkomen van klachten is het beste!</a:t>
            </a:r>
          </a:p>
          <a:p>
            <a:endParaRPr lang="nl-NL" dirty="0"/>
          </a:p>
        </p:txBody>
      </p:sp>
    </p:spTree>
    <p:extLst>
      <p:ext uri="{BB962C8B-B14F-4D97-AF65-F5344CB8AC3E}">
        <p14:creationId xmlns:p14="http://schemas.microsoft.com/office/powerpoint/2010/main" val="216300493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Afbeelding 3"/>
          <p:cNvPicPr>
            <a:picLocks noChangeAspect="1"/>
          </p:cNvPicPr>
          <p:nvPr/>
        </p:nvPicPr>
        <p:blipFill>
          <a:blip r:embed="rId3"/>
          <a:stretch>
            <a:fillRect/>
          </a:stretch>
        </p:blipFill>
        <p:spPr>
          <a:xfrm>
            <a:off x="2438400" y="1182159"/>
            <a:ext cx="7315200" cy="4859867"/>
          </a:xfrm>
          <a:prstGeom prst="rect">
            <a:avLst/>
          </a:prstGeom>
        </p:spPr>
      </p:pic>
    </p:spTree>
    <p:extLst>
      <p:ext uri="{BB962C8B-B14F-4D97-AF65-F5344CB8AC3E}">
        <p14:creationId xmlns:p14="http://schemas.microsoft.com/office/powerpoint/2010/main" val="308055868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b="1" dirty="0" smtClean="0"/>
              <a:t>Klachtenregistratie</a:t>
            </a:r>
            <a:endParaRPr lang="nl-NL" b="1" dirty="0"/>
          </a:p>
        </p:txBody>
      </p:sp>
      <p:sp>
        <p:nvSpPr>
          <p:cNvPr id="3" name="Tijdelijke aanduiding voor inhoud 2"/>
          <p:cNvSpPr>
            <a:spLocks noGrp="1"/>
          </p:cNvSpPr>
          <p:nvPr>
            <p:ph idx="1"/>
          </p:nvPr>
        </p:nvSpPr>
        <p:spPr/>
        <p:txBody>
          <a:bodyPr/>
          <a:lstStyle/>
          <a:p>
            <a:r>
              <a:rPr lang="nl-NL" dirty="0" smtClean="0"/>
              <a:t>Waarom is het handig om klachten te registreren?</a:t>
            </a:r>
          </a:p>
          <a:p>
            <a:endParaRPr lang="nl-NL" dirty="0"/>
          </a:p>
          <a:p>
            <a:r>
              <a:rPr lang="nl-NL" dirty="0" smtClean="0"/>
              <a:t>Wat registreer je dan?</a:t>
            </a:r>
          </a:p>
          <a:p>
            <a:pPr lvl="1"/>
            <a:r>
              <a:rPr lang="nl-NL" dirty="0" smtClean="0"/>
              <a:t>Soort klachten</a:t>
            </a:r>
          </a:p>
          <a:p>
            <a:pPr lvl="1"/>
            <a:r>
              <a:rPr lang="nl-NL" dirty="0" smtClean="0"/>
              <a:t>Aantal klachten</a:t>
            </a:r>
          </a:p>
          <a:p>
            <a:pPr lvl="1"/>
            <a:r>
              <a:rPr lang="nl-NL" dirty="0" smtClean="0"/>
              <a:t>Aantal opgeloste klachten</a:t>
            </a:r>
          </a:p>
          <a:p>
            <a:pPr lvl="1"/>
            <a:r>
              <a:rPr lang="nl-NL" dirty="0" smtClean="0"/>
              <a:t>Aantal onopgeloste klachten</a:t>
            </a:r>
          </a:p>
          <a:p>
            <a:pPr lvl="1"/>
            <a:r>
              <a:rPr lang="nl-NL" dirty="0" smtClean="0"/>
              <a:t>Oorzaken van de klachten</a:t>
            </a:r>
          </a:p>
          <a:p>
            <a:pPr lvl="1"/>
            <a:r>
              <a:rPr lang="nl-NL" dirty="0" smtClean="0"/>
              <a:t>Welke verkoopmedewerker</a:t>
            </a:r>
          </a:p>
          <a:p>
            <a:pPr lvl="1"/>
            <a:r>
              <a:rPr lang="nl-NL" dirty="0" smtClean="0"/>
              <a:t>Kosten</a:t>
            </a:r>
            <a:endParaRPr lang="nl-NL" dirty="0"/>
          </a:p>
        </p:txBody>
      </p:sp>
    </p:spTree>
    <p:extLst>
      <p:ext uri="{BB962C8B-B14F-4D97-AF65-F5344CB8AC3E}">
        <p14:creationId xmlns:p14="http://schemas.microsoft.com/office/powerpoint/2010/main" val="17531870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inhoud 2"/>
          <p:cNvSpPr>
            <a:spLocks noGrp="1"/>
          </p:cNvSpPr>
          <p:nvPr>
            <p:ph idx="1"/>
          </p:nvPr>
        </p:nvSpPr>
        <p:spPr/>
        <p:txBody>
          <a:bodyPr>
            <a:normAutofit/>
          </a:bodyPr>
          <a:lstStyle/>
          <a:p>
            <a:pPr marL="0" indent="0" algn="ctr">
              <a:buNone/>
            </a:pPr>
            <a:r>
              <a:rPr lang="nl-NL" sz="5400" b="1" dirty="0" smtClean="0"/>
              <a:t>Streef </a:t>
            </a:r>
            <a:r>
              <a:rPr lang="nl-NL" sz="5400" b="1" dirty="0"/>
              <a:t>naar meer klachten</a:t>
            </a:r>
            <a:r>
              <a:rPr lang="nl-NL" sz="5400" dirty="0"/>
              <a:t>! </a:t>
            </a:r>
            <a:endParaRPr lang="nl-NL" sz="5400" dirty="0"/>
          </a:p>
        </p:txBody>
      </p:sp>
    </p:spTree>
    <p:extLst>
      <p:ext uri="{BB962C8B-B14F-4D97-AF65-F5344CB8AC3E}">
        <p14:creationId xmlns:p14="http://schemas.microsoft.com/office/powerpoint/2010/main" val="8276622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516194" y="365125"/>
            <a:ext cx="10837606" cy="1460500"/>
          </a:xfrm>
        </p:spPr>
        <p:txBody>
          <a:bodyPr/>
          <a:lstStyle/>
          <a:p>
            <a:r>
              <a:rPr lang="nl-NL" b="1" dirty="0" smtClean="0">
                <a:solidFill>
                  <a:schemeClr val="tx2"/>
                </a:solidFill>
              </a:rPr>
              <a:t>Opdracht deze week </a:t>
            </a:r>
            <a:r>
              <a:rPr lang="nl-NL" b="1" dirty="0" smtClean="0">
                <a:solidFill>
                  <a:schemeClr val="tx2"/>
                </a:solidFill>
                <a:sym typeface="Wingdings" panose="05000000000000000000" pitchFamily="2" charset="2"/>
              </a:rPr>
              <a:t> </a:t>
            </a:r>
            <a:r>
              <a:rPr lang="nl-NL" b="1" dirty="0" smtClean="0">
                <a:solidFill>
                  <a:schemeClr val="tx2"/>
                </a:solidFill>
                <a:sym typeface="Wingdings" panose="05000000000000000000" pitchFamily="2" charset="2"/>
              </a:rPr>
              <a:t>Klachten</a:t>
            </a:r>
            <a:r>
              <a:rPr lang="nl-NL" b="1" dirty="0" smtClean="0">
                <a:solidFill>
                  <a:schemeClr val="tx2"/>
                </a:solidFill>
                <a:sym typeface="Wingdings" panose="05000000000000000000" pitchFamily="2" charset="2"/>
              </a:rPr>
              <a:t>gesprek </a:t>
            </a:r>
            <a:r>
              <a:rPr lang="nl-NL" b="1" dirty="0" smtClean="0">
                <a:solidFill>
                  <a:schemeClr val="tx2"/>
                </a:solidFill>
                <a:sym typeface="Wingdings" panose="05000000000000000000" pitchFamily="2" charset="2"/>
              </a:rPr>
              <a:t>voeren</a:t>
            </a:r>
            <a:endParaRPr lang="nl-NL" b="1" dirty="0">
              <a:solidFill>
                <a:schemeClr val="tx2"/>
              </a:solidFill>
            </a:endParaRPr>
          </a:p>
        </p:txBody>
      </p:sp>
      <p:sp>
        <p:nvSpPr>
          <p:cNvPr id="3" name="Tijdelijke aanduiding voor inhoud 2"/>
          <p:cNvSpPr>
            <a:spLocks noGrp="1"/>
          </p:cNvSpPr>
          <p:nvPr>
            <p:ph idx="1"/>
          </p:nvPr>
        </p:nvSpPr>
        <p:spPr>
          <a:xfrm>
            <a:off x="838200" y="1825625"/>
            <a:ext cx="10515600" cy="3911498"/>
          </a:xfrm>
        </p:spPr>
        <p:txBody>
          <a:bodyPr>
            <a:normAutofit/>
          </a:bodyPr>
          <a:lstStyle/>
          <a:p>
            <a:pPr marL="514350" indent="-514350">
              <a:buFont typeface="+mj-lt"/>
              <a:buAutoNum type="arabicPeriod"/>
            </a:pPr>
            <a:r>
              <a:rPr lang="nl-NL" dirty="0" smtClean="0"/>
              <a:t>Kijk op de wikiwijs: </a:t>
            </a:r>
            <a:r>
              <a:rPr lang="nl-NL" dirty="0" smtClean="0"/>
              <a:t>Klachtengesprek </a:t>
            </a:r>
            <a:r>
              <a:rPr lang="nl-NL" dirty="0" smtClean="0"/>
              <a:t>en bereid je </a:t>
            </a:r>
            <a:r>
              <a:rPr lang="nl-NL" dirty="0" smtClean="0"/>
              <a:t>voor aan de hand van de opdracht die er staat</a:t>
            </a:r>
          </a:p>
          <a:p>
            <a:pPr marL="514350" indent="-514350">
              <a:buFont typeface="+mj-lt"/>
              <a:buAutoNum type="arabicPeriod"/>
            </a:pPr>
            <a:r>
              <a:rPr lang="nl-NL" dirty="0" smtClean="0"/>
              <a:t>Lever de opdracht in op ELO (Inkoop en Verkoop)</a:t>
            </a:r>
            <a:endParaRPr lang="nl-NL" dirty="0" smtClean="0"/>
          </a:p>
          <a:p>
            <a:pPr marL="514350" indent="-514350">
              <a:buFont typeface="+mj-lt"/>
              <a:buAutoNum type="arabicPeriod"/>
            </a:pPr>
            <a:r>
              <a:rPr lang="nl-NL" dirty="0" smtClean="0"/>
              <a:t>Oefen klachtengesprekken met je klasgenoten naar keuze en laat dit beoordelen</a:t>
            </a:r>
          </a:p>
          <a:p>
            <a:pPr marL="514350" indent="-514350">
              <a:buFont typeface="+mj-lt"/>
              <a:buAutoNum type="arabicPeriod"/>
            </a:pPr>
            <a:r>
              <a:rPr lang="nl-NL" dirty="0" smtClean="0"/>
              <a:t>Laat een goed klachtengesprek beoordelen door de docent</a:t>
            </a:r>
          </a:p>
          <a:p>
            <a:pPr marL="0" indent="0">
              <a:buNone/>
            </a:pPr>
            <a:endParaRPr lang="nl-NL" dirty="0" smtClean="0"/>
          </a:p>
          <a:p>
            <a:pPr marL="0" indent="0">
              <a:buNone/>
            </a:pPr>
            <a:r>
              <a:rPr lang="nl-NL" dirty="0" smtClean="0"/>
              <a:t>Klaar</a:t>
            </a:r>
            <a:r>
              <a:rPr lang="nl-NL" dirty="0" smtClean="0"/>
              <a:t>?? Ga voor jezelf </a:t>
            </a:r>
            <a:r>
              <a:rPr lang="nl-NL" dirty="0" smtClean="0"/>
              <a:t>werken (denk aan de werkmap) </a:t>
            </a:r>
            <a:endParaRPr lang="nl-NL" dirty="0" smtClean="0"/>
          </a:p>
          <a:p>
            <a:pPr marL="0" indent="0">
              <a:buNone/>
            </a:pPr>
            <a:endParaRPr lang="nl-NL" dirty="0" smtClean="0"/>
          </a:p>
          <a:p>
            <a:pPr marL="0" indent="0">
              <a:buNone/>
            </a:pPr>
            <a:endParaRPr lang="nl-NL" dirty="0"/>
          </a:p>
        </p:txBody>
      </p:sp>
    </p:spTree>
    <p:extLst>
      <p:ext uri="{BB962C8B-B14F-4D97-AF65-F5344CB8AC3E}">
        <p14:creationId xmlns:p14="http://schemas.microsoft.com/office/powerpoint/2010/main" val="193506539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b="1" dirty="0" smtClean="0">
                <a:solidFill>
                  <a:schemeClr val="tx2"/>
                </a:solidFill>
              </a:rPr>
              <a:t>Wat gaan we </a:t>
            </a:r>
            <a:r>
              <a:rPr lang="nl-NL" b="1" dirty="0" smtClean="0">
                <a:solidFill>
                  <a:schemeClr val="tx2"/>
                </a:solidFill>
              </a:rPr>
              <a:t>vandaag en morgen </a:t>
            </a:r>
            <a:r>
              <a:rPr lang="nl-NL" b="1" dirty="0" smtClean="0">
                <a:solidFill>
                  <a:schemeClr val="tx2"/>
                </a:solidFill>
              </a:rPr>
              <a:t>doen?</a:t>
            </a:r>
            <a:endParaRPr lang="nl-NL" b="1" dirty="0">
              <a:solidFill>
                <a:schemeClr val="tx2"/>
              </a:solidFill>
            </a:endParaRPr>
          </a:p>
        </p:txBody>
      </p:sp>
      <p:sp>
        <p:nvSpPr>
          <p:cNvPr id="3" name="Tijdelijke aanduiding voor inhoud 2"/>
          <p:cNvSpPr>
            <a:spLocks noGrp="1"/>
          </p:cNvSpPr>
          <p:nvPr>
            <p:ph idx="1"/>
          </p:nvPr>
        </p:nvSpPr>
        <p:spPr/>
        <p:txBody>
          <a:bodyPr/>
          <a:lstStyle/>
          <a:p>
            <a:pPr lvl="1"/>
            <a:r>
              <a:rPr lang="nl-NL" sz="3200" dirty="0"/>
              <a:t>Service verlenen</a:t>
            </a:r>
          </a:p>
          <a:p>
            <a:pPr lvl="1"/>
            <a:r>
              <a:rPr lang="nl-NL" sz="3200" dirty="0"/>
              <a:t>Klachten </a:t>
            </a:r>
            <a:r>
              <a:rPr lang="nl-NL" sz="3200" dirty="0" smtClean="0"/>
              <a:t>afhandelen</a:t>
            </a:r>
          </a:p>
          <a:p>
            <a:pPr lvl="1"/>
            <a:r>
              <a:rPr lang="nl-NL" sz="3200" dirty="0" smtClean="0"/>
              <a:t>Opdrachten maken</a:t>
            </a:r>
            <a:endParaRPr lang="nl-NL" sz="3200" dirty="0"/>
          </a:p>
          <a:p>
            <a:pPr marL="0" indent="0">
              <a:buNone/>
            </a:pPr>
            <a:endParaRPr lang="nl-NL" dirty="0"/>
          </a:p>
          <a:p>
            <a:pPr marL="0" indent="0">
              <a:buNone/>
            </a:pPr>
            <a:r>
              <a:rPr lang="nl-NL" b="1" dirty="0"/>
              <a:t>Rollenspel </a:t>
            </a:r>
            <a:r>
              <a:rPr lang="nl-NL" b="1" dirty="0" smtClean="0"/>
              <a:t>klachtengesprek </a:t>
            </a:r>
            <a:r>
              <a:rPr lang="nl-NL" b="1" dirty="0" smtClean="0">
                <a:sym typeface="Wingdings" panose="05000000000000000000" pitchFamily="2" charset="2"/>
              </a:rPr>
              <a:t> laatste wat afgetekend moet worden</a:t>
            </a:r>
            <a:endParaRPr lang="nl-NL" b="1" dirty="0"/>
          </a:p>
          <a:p>
            <a:pPr marL="0" indent="0">
              <a:buNone/>
            </a:pPr>
            <a:endParaRPr lang="nl-NL" dirty="0"/>
          </a:p>
        </p:txBody>
      </p:sp>
    </p:spTree>
    <p:extLst>
      <p:ext uri="{BB962C8B-B14F-4D97-AF65-F5344CB8AC3E}">
        <p14:creationId xmlns:p14="http://schemas.microsoft.com/office/powerpoint/2010/main" val="364699931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b="1" dirty="0" smtClean="0"/>
              <a:t>Volgende week maandag en dinsdag</a:t>
            </a:r>
            <a:endParaRPr lang="nl-NL" b="1" dirty="0"/>
          </a:p>
        </p:txBody>
      </p:sp>
      <p:sp>
        <p:nvSpPr>
          <p:cNvPr id="3" name="Tijdelijke aanduiding voor inhoud 2"/>
          <p:cNvSpPr>
            <a:spLocks noGrp="1"/>
          </p:cNvSpPr>
          <p:nvPr>
            <p:ph idx="1"/>
          </p:nvPr>
        </p:nvSpPr>
        <p:spPr/>
        <p:txBody>
          <a:bodyPr/>
          <a:lstStyle/>
          <a:p>
            <a:r>
              <a:rPr lang="nl-NL" dirty="0" smtClean="0"/>
              <a:t>Inhalen onderdelen</a:t>
            </a:r>
          </a:p>
          <a:p>
            <a:r>
              <a:rPr lang="nl-NL" dirty="0" smtClean="0"/>
              <a:t>Nu opgeven wat je moet inhalen</a:t>
            </a:r>
          </a:p>
          <a:p>
            <a:r>
              <a:rPr lang="nl-NL" b="1" dirty="0" smtClean="0"/>
              <a:t>Uiterlijk dinsdag 6 maart ook inleveren beoordelingsformulier!!</a:t>
            </a:r>
          </a:p>
          <a:p>
            <a:pPr marL="0" indent="0">
              <a:buNone/>
            </a:pPr>
            <a:r>
              <a:rPr lang="nl-NL" b="1" dirty="0"/>
              <a:t> </a:t>
            </a:r>
            <a:r>
              <a:rPr lang="nl-NL" b="1" dirty="0" smtClean="0"/>
              <a:t> (alleen geheel afgetekend)</a:t>
            </a:r>
          </a:p>
          <a:p>
            <a:endParaRPr lang="nl-NL" dirty="0" smtClean="0"/>
          </a:p>
          <a:p>
            <a:endParaRPr lang="nl-NL" dirty="0"/>
          </a:p>
        </p:txBody>
      </p:sp>
    </p:spTree>
    <p:extLst>
      <p:ext uri="{BB962C8B-B14F-4D97-AF65-F5344CB8AC3E}">
        <p14:creationId xmlns:p14="http://schemas.microsoft.com/office/powerpoint/2010/main" val="34509642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b="1" dirty="0" smtClean="0"/>
              <a:t>Service verlenen</a:t>
            </a:r>
            <a:endParaRPr lang="nl-NL" b="1" dirty="0"/>
          </a:p>
        </p:txBody>
      </p:sp>
      <p:sp>
        <p:nvSpPr>
          <p:cNvPr id="3" name="Tijdelijke aanduiding voor inhoud 2"/>
          <p:cNvSpPr>
            <a:spLocks noGrp="1"/>
          </p:cNvSpPr>
          <p:nvPr>
            <p:ph idx="1"/>
          </p:nvPr>
        </p:nvSpPr>
        <p:spPr/>
        <p:txBody>
          <a:bodyPr/>
          <a:lstStyle/>
          <a:p>
            <a:r>
              <a:rPr lang="nl-NL" dirty="0" smtClean="0"/>
              <a:t>Welke manieren van service verlenen kennen jullie?</a:t>
            </a:r>
          </a:p>
          <a:p>
            <a:r>
              <a:rPr lang="nl-NL" b="1" dirty="0" smtClean="0"/>
              <a:t>Garantie</a:t>
            </a:r>
            <a:r>
              <a:rPr lang="nl-NL" dirty="0" smtClean="0"/>
              <a:t> </a:t>
            </a:r>
            <a:r>
              <a:rPr lang="nl-NL" dirty="0" smtClean="0">
                <a:sym typeface="Wingdings" panose="05000000000000000000" pitchFamily="2" charset="2"/>
              </a:rPr>
              <a:t> waarborg dat een product goed functioneert</a:t>
            </a:r>
          </a:p>
          <a:p>
            <a:pPr lvl="1"/>
            <a:r>
              <a:rPr lang="nl-NL" dirty="0" smtClean="0">
                <a:sym typeface="Wingdings" panose="05000000000000000000" pitchFamily="2" charset="2"/>
              </a:rPr>
              <a:t>Fabrieksgarantie</a:t>
            </a:r>
          </a:p>
          <a:p>
            <a:pPr lvl="1"/>
            <a:r>
              <a:rPr lang="nl-NL" dirty="0" smtClean="0">
                <a:sym typeface="Wingdings" panose="05000000000000000000" pitchFamily="2" charset="2"/>
              </a:rPr>
              <a:t>Winkelgarantie</a:t>
            </a:r>
            <a:endParaRPr lang="nl-NL" dirty="0" smtClean="0"/>
          </a:p>
          <a:p>
            <a:r>
              <a:rPr lang="nl-NL" b="1" dirty="0"/>
              <a:t> </a:t>
            </a:r>
            <a:r>
              <a:rPr lang="nl-NL" b="1" dirty="0" smtClean="0"/>
              <a:t>Service </a:t>
            </a:r>
            <a:r>
              <a:rPr lang="nl-NL" dirty="0" smtClean="0">
                <a:sym typeface="Wingdings" panose="05000000000000000000" pitchFamily="2" charset="2"/>
              </a:rPr>
              <a:t> klantenbinding</a:t>
            </a:r>
          </a:p>
          <a:p>
            <a:pPr lvl="1"/>
            <a:r>
              <a:rPr lang="nl-NL" dirty="0" smtClean="0">
                <a:sym typeface="Wingdings" panose="05000000000000000000" pitchFamily="2" charset="2"/>
              </a:rPr>
              <a:t>Pre-salesservice</a:t>
            </a:r>
          </a:p>
          <a:p>
            <a:pPr lvl="1"/>
            <a:r>
              <a:rPr lang="nl-NL" dirty="0" smtClean="0">
                <a:sym typeface="Wingdings" panose="05000000000000000000" pitchFamily="2" charset="2"/>
              </a:rPr>
              <a:t>After-salesservice</a:t>
            </a:r>
          </a:p>
          <a:p>
            <a:r>
              <a:rPr lang="nl-NL" b="1" dirty="0" smtClean="0">
                <a:sym typeface="Wingdings" panose="05000000000000000000" pitchFamily="2" charset="2"/>
              </a:rPr>
              <a:t>Kwaliteit</a:t>
            </a:r>
            <a:r>
              <a:rPr lang="nl-NL" dirty="0" smtClean="0">
                <a:sym typeface="Wingdings" panose="05000000000000000000" pitchFamily="2" charset="2"/>
              </a:rPr>
              <a:t>  Wat is kwaliteit?</a:t>
            </a:r>
          </a:p>
          <a:p>
            <a:pPr lvl="1"/>
            <a:r>
              <a:rPr lang="nl-NL" dirty="0" smtClean="0">
                <a:sym typeface="Wingdings" panose="05000000000000000000" pitchFamily="2" charset="2"/>
              </a:rPr>
              <a:t>Kwaliteitszorg</a:t>
            </a:r>
          </a:p>
          <a:p>
            <a:endParaRPr lang="nl-NL" dirty="0" smtClean="0">
              <a:sym typeface="Wingdings" panose="05000000000000000000" pitchFamily="2" charset="2"/>
            </a:endParaRPr>
          </a:p>
          <a:p>
            <a:pPr marL="457200" lvl="1" indent="0">
              <a:buNone/>
            </a:pPr>
            <a:endParaRPr lang="nl-NL" dirty="0" smtClean="0"/>
          </a:p>
        </p:txBody>
      </p:sp>
      <p:pic>
        <p:nvPicPr>
          <p:cNvPr id="4" name="Afbeelding 3"/>
          <p:cNvPicPr>
            <a:picLocks noChangeAspect="1"/>
          </p:cNvPicPr>
          <p:nvPr/>
        </p:nvPicPr>
        <p:blipFill>
          <a:blip r:embed="rId2"/>
          <a:stretch>
            <a:fillRect/>
          </a:stretch>
        </p:blipFill>
        <p:spPr>
          <a:xfrm>
            <a:off x="9630508" y="2606030"/>
            <a:ext cx="2420815" cy="4034692"/>
          </a:xfrm>
          <a:prstGeom prst="rect">
            <a:avLst/>
          </a:prstGeom>
        </p:spPr>
      </p:pic>
    </p:spTree>
    <p:extLst>
      <p:ext uri="{BB962C8B-B14F-4D97-AF65-F5344CB8AC3E}">
        <p14:creationId xmlns:p14="http://schemas.microsoft.com/office/powerpoint/2010/main" val="10938161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inhoud 2"/>
          <p:cNvSpPr>
            <a:spLocks noGrp="1"/>
          </p:cNvSpPr>
          <p:nvPr>
            <p:ph idx="1"/>
          </p:nvPr>
        </p:nvSpPr>
        <p:spPr/>
        <p:txBody>
          <a:bodyPr>
            <a:normAutofit/>
          </a:bodyPr>
          <a:lstStyle/>
          <a:p>
            <a:pPr marL="0" indent="0" algn="ctr">
              <a:buNone/>
            </a:pPr>
            <a:r>
              <a:rPr lang="nl-NL" sz="4000" b="1" dirty="0"/>
              <a:t>‘Klanten die klagen zijn toch niet mijn belangrijkste klanten’</a:t>
            </a:r>
            <a:endParaRPr lang="nl-NL" sz="4000" dirty="0"/>
          </a:p>
        </p:txBody>
      </p:sp>
    </p:spTree>
    <p:extLst>
      <p:ext uri="{BB962C8B-B14F-4D97-AF65-F5344CB8AC3E}">
        <p14:creationId xmlns:p14="http://schemas.microsoft.com/office/powerpoint/2010/main" val="156275765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Afbeelding 3"/>
          <p:cNvPicPr>
            <a:picLocks noChangeAspect="1"/>
          </p:cNvPicPr>
          <p:nvPr/>
        </p:nvPicPr>
        <p:blipFill>
          <a:blip r:embed="rId2"/>
          <a:stretch>
            <a:fillRect/>
          </a:stretch>
        </p:blipFill>
        <p:spPr>
          <a:xfrm>
            <a:off x="2237016" y="388497"/>
            <a:ext cx="8718776" cy="5783161"/>
          </a:xfrm>
          <a:prstGeom prst="rect">
            <a:avLst/>
          </a:prstGeom>
        </p:spPr>
      </p:pic>
    </p:spTree>
    <p:extLst>
      <p:ext uri="{BB962C8B-B14F-4D97-AF65-F5344CB8AC3E}">
        <p14:creationId xmlns:p14="http://schemas.microsoft.com/office/powerpoint/2010/main" val="373981758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Afbeelding 3"/>
          <p:cNvPicPr>
            <a:picLocks noChangeAspect="1"/>
          </p:cNvPicPr>
          <p:nvPr/>
        </p:nvPicPr>
        <p:blipFill>
          <a:blip r:embed="rId2"/>
          <a:stretch>
            <a:fillRect/>
          </a:stretch>
        </p:blipFill>
        <p:spPr>
          <a:xfrm>
            <a:off x="2416629" y="365125"/>
            <a:ext cx="6532789" cy="6377246"/>
          </a:xfrm>
          <a:prstGeom prst="rect">
            <a:avLst/>
          </a:prstGeom>
        </p:spPr>
      </p:pic>
    </p:spTree>
    <p:extLst>
      <p:ext uri="{BB962C8B-B14F-4D97-AF65-F5344CB8AC3E}">
        <p14:creationId xmlns:p14="http://schemas.microsoft.com/office/powerpoint/2010/main" val="299505595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inhoud 2"/>
          <p:cNvSpPr>
            <a:spLocks noGrp="1"/>
          </p:cNvSpPr>
          <p:nvPr>
            <p:ph idx="1"/>
          </p:nvPr>
        </p:nvSpPr>
        <p:spPr/>
        <p:txBody>
          <a:bodyPr>
            <a:normAutofit/>
          </a:bodyPr>
          <a:lstStyle/>
          <a:p>
            <a:pPr marL="0" indent="0">
              <a:buNone/>
            </a:pPr>
            <a:r>
              <a:rPr lang="nl-NL" sz="4800" dirty="0" smtClean="0"/>
              <a:t>‘Niet </a:t>
            </a:r>
            <a:r>
              <a:rPr lang="nl-NL" sz="4800" dirty="0"/>
              <a:t>klagen en bij de concurrent </a:t>
            </a:r>
            <a:r>
              <a:rPr lang="nl-NL" sz="4800" dirty="0" smtClean="0"/>
              <a:t>slagen’</a:t>
            </a:r>
            <a:endParaRPr lang="nl-NL" sz="4800" dirty="0"/>
          </a:p>
          <a:p>
            <a:endParaRPr lang="nl-NL" sz="4800" dirty="0"/>
          </a:p>
        </p:txBody>
      </p:sp>
    </p:spTree>
    <p:extLst>
      <p:ext uri="{BB962C8B-B14F-4D97-AF65-F5344CB8AC3E}">
        <p14:creationId xmlns:p14="http://schemas.microsoft.com/office/powerpoint/2010/main" val="359022860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b="1" dirty="0" smtClean="0"/>
              <a:t>Klachten afhandelen</a:t>
            </a:r>
            <a:endParaRPr lang="nl-NL" b="1" dirty="0"/>
          </a:p>
        </p:txBody>
      </p:sp>
      <p:sp>
        <p:nvSpPr>
          <p:cNvPr id="3" name="Tijdelijke aanduiding voor inhoud 2"/>
          <p:cNvSpPr>
            <a:spLocks noGrp="1"/>
          </p:cNvSpPr>
          <p:nvPr>
            <p:ph idx="1"/>
          </p:nvPr>
        </p:nvSpPr>
        <p:spPr/>
        <p:txBody>
          <a:bodyPr>
            <a:normAutofit fontScale="92500" lnSpcReduction="20000"/>
          </a:bodyPr>
          <a:lstStyle/>
          <a:p>
            <a:r>
              <a:rPr lang="nl-NL" dirty="0" smtClean="0"/>
              <a:t>Je krijgt altijd wel een keer te maken met ontevreden of boze klanten</a:t>
            </a:r>
          </a:p>
          <a:p>
            <a:pPr marL="0" indent="0">
              <a:buNone/>
            </a:pPr>
            <a:endParaRPr lang="nl-NL" dirty="0" smtClean="0"/>
          </a:p>
          <a:p>
            <a:r>
              <a:rPr lang="nl-NL" dirty="0" smtClean="0"/>
              <a:t>Klacht = bron van informatie!</a:t>
            </a:r>
          </a:p>
          <a:p>
            <a:r>
              <a:rPr lang="nl-NL" dirty="0" smtClean="0"/>
              <a:t>Klacht is een kans</a:t>
            </a:r>
          </a:p>
          <a:p>
            <a:r>
              <a:rPr lang="nl-NL" dirty="0"/>
              <a:t>Een klacht biedt de mogelijkheid om de band met de klant te </a:t>
            </a:r>
            <a:r>
              <a:rPr lang="nl-NL" dirty="0" smtClean="0"/>
              <a:t>versterken</a:t>
            </a:r>
          </a:p>
          <a:p>
            <a:pPr marL="0" indent="0">
              <a:buNone/>
            </a:pPr>
            <a:endParaRPr lang="nl-NL" dirty="0"/>
          </a:p>
          <a:p>
            <a:r>
              <a:rPr lang="nl-NL" dirty="0" smtClean="0"/>
              <a:t>Als bedrijf nadenken over de klachtenprocedure</a:t>
            </a:r>
          </a:p>
          <a:p>
            <a:r>
              <a:rPr lang="nl-NL" dirty="0" smtClean="0"/>
              <a:t>Melding klacht </a:t>
            </a:r>
            <a:r>
              <a:rPr lang="nl-NL" dirty="0" smtClean="0">
                <a:sym typeface="Wingdings" panose="05000000000000000000" pitchFamily="2" charset="2"/>
              </a:rPr>
              <a:t> juiste manier van handelen heel belangrijk!</a:t>
            </a:r>
          </a:p>
          <a:p>
            <a:endParaRPr lang="nl-NL" dirty="0">
              <a:sym typeface="Wingdings" panose="05000000000000000000" pitchFamily="2" charset="2"/>
            </a:endParaRPr>
          </a:p>
          <a:p>
            <a:r>
              <a:rPr lang="nl-NL" dirty="0" smtClean="0">
                <a:sym typeface="Wingdings" panose="05000000000000000000" pitchFamily="2" charset="2"/>
                <a:hlinkClick r:id="rId2"/>
              </a:rPr>
              <a:t>Filmpje</a:t>
            </a:r>
            <a:endParaRPr lang="nl-NL" dirty="0"/>
          </a:p>
        </p:txBody>
      </p:sp>
    </p:spTree>
    <p:extLst>
      <p:ext uri="{BB962C8B-B14F-4D97-AF65-F5344CB8AC3E}">
        <p14:creationId xmlns:p14="http://schemas.microsoft.com/office/powerpoint/2010/main" val="15204836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Kantoorthema">
  <a:themeElements>
    <a:clrScheme name="Kantoor">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toor">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Kantoorthema">
  <a:themeElements>
    <a:clrScheme name="Kantoor">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toor">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4001</TotalTime>
  <Words>468</Words>
  <Application>Microsoft Office PowerPoint</Application>
  <PresentationFormat>Breedbeeld</PresentationFormat>
  <Paragraphs>85</Paragraphs>
  <Slides>17</Slides>
  <Notes>3</Notes>
  <HiddenSlides>0</HiddenSlides>
  <MMClips>0</MMClips>
  <ScaleCrop>false</ScaleCrop>
  <HeadingPairs>
    <vt:vector size="6" baseType="variant">
      <vt:variant>
        <vt:lpstr>Gebruikte lettertypen</vt:lpstr>
      </vt:variant>
      <vt:variant>
        <vt:i4>4</vt:i4>
      </vt:variant>
      <vt:variant>
        <vt:lpstr>Thema</vt:lpstr>
      </vt:variant>
      <vt:variant>
        <vt:i4>1</vt:i4>
      </vt:variant>
      <vt:variant>
        <vt:lpstr>Diatitels</vt:lpstr>
      </vt:variant>
      <vt:variant>
        <vt:i4>17</vt:i4>
      </vt:variant>
    </vt:vector>
  </HeadingPairs>
  <TitlesOfParts>
    <vt:vector size="22" baseType="lpstr">
      <vt:lpstr>Arial</vt:lpstr>
      <vt:lpstr>Calibri</vt:lpstr>
      <vt:lpstr>Calibri Light</vt:lpstr>
      <vt:lpstr>Wingdings</vt:lpstr>
      <vt:lpstr>Kantoorthema</vt:lpstr>
      <vt:lpstr>Klachtengesprek</vt:lpstr>
      <vt:lpstr>Wat gaan we vandaag en morgen doen?</vt:lpstr>
      <vt:lpstr>Volgende week maandag en dinsdag</vt:lpstr>
      <vt:lpstr>Service verlenen</vt:lpstr>
      <vt:lpstr>PowerPoint-presentatie</vt:lpstr>
      <vt:lpstr>PowerPoint-presentatie</vt:lpstr>
      <vt:lpstr>PowerPoint-presentatie</vt:lpstr>
      <vt:lpstr>PowerPoint-presentatie</vt:lpstr>
      <vt:lpstr>Klachten afhandelen</vt:lpstr>
      <vt:lpstr>Goed omgaan met klachten </vt:lpstr>
      <vt:lpstr>Hoe handel je bij een klacht?</vt:lpstr>
      <vt:lpstr>Klachtengesprek</vt:lpstr>
      <vt:lpstr>Oplossen van de klacht</vt:lpstr>
      <vt:lpstr>PowerPoint-presentatie</vt:lpstr>
      <vt:lpstr>Klachtenregistratie</vt:lpstr>
      <vt:lpstr>PowerPoint-presentatie</vt:lpstr>
      <vt:lpstr>Opdracht deze week  Klachtengesprek voeren</vt:lpstr>
    </vt:vector>
  </TitlesOfParts>
  <Company>AOC Oost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Verkopen</dc:title>
  <dc:creator>Yorike Weijden, van der</dc:creator>
  <cp:lastModifiedBy>Weijden, Yorike van der</cp:lastModifiedBy>
  <cp:revision>54</cp:revision>
  <dcterms:created xsi:type="dcterms:W3CDTF">2017-10-04T11:43:34Z</dcterms:created>
  <dcterms:modified xsi:type="dcterms:W3CDTF">2018-02-25T23:10:55Z</dcterms:modified>
</cp:coreProperties>
</file>